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notesMasterIdLst>
    <p:notesMasterId r:id="rId6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 name="Slide 1">
    <p:bg>
      <p:bgPr>
        <a:solidFill>
          <a:srgbClr val="08111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566928"/>
            <a:ext cx="7863840" cy="502920"/>
          </a:xfrm>
          <a:prstGeom prst="rect">
            <a:avLst/>
          </a:prstGeom>
          <a:noFill/>
          <a:ln/>
        </p:spPr>
        <p:txBody>
          <a:bodyPr wrap="square" lIns="91440" tIns="91440" rIns="91440" bIns="91440" rtlCol="0" anchor="t">
            <a:spAutoFit/>
          </a:bodyPr>
          <a:lstStyle/>
          <a:p>
            <a:pPr indent="0" marL="0">
              <a:lnSpc>
                <a:spcPct val="100000"/>
              </a:lnSpc>
              <a:spcBef>
                <a:spcPts val="360"/>
              </a:spcBef>
              <a:buNone/>
            </a:pPr>
            <a:r>
              <a:rPr lang="en-US" sz="1584" dirty="0">
                <a:solidFill>
                  <a:srgbClr val="22D3EE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剑的 AI 实验室 · OpenMAIC 离线导出实测</a:t>
            </a:r>
            <a:endParaRPr lang="en-US" sz="1152" dirty="0"/>
          </a:p>
        </p:txBody>
      </p:sp>
      <p:sp>
        <p:nvSpPr>
          <p:cNvPr id="3" name="Text 1"/>
          <p:cNvSpPr/>
          <p:nvPr/>
        </p:nvSpPr>
        <p:spPr>
          <a:xfrm>
            <a:off x="640080" y="1325880"/>
            <a:ext cx="7863840" cy="2011680"/>
          </a:xfrm>
          <a:prstGeom prst="rect">
            <a:avLst/>
          </a:prstGeom>
          <a:noFill/>
          <a:ln/>
        </p:spPr>
        <p:txBody>
          <a:bodyPr wrap="square" lIns="91440" tIns="91440" rIns="91440" bIns="91440" rtlCol="0" anchor="t">
            <a:spAutoFit/>
          </a:bodyPr>
          <a:lstStyle/>
          <a:p>
            <a:pPr indent="0" marL="0">
              <a:lnSpc>
                <a:spcPct val="100000"/>
              </a:lnSpc>
              <a:spcBef>
                <a:spcPts val="360"/>
              </a:spcBef>
              <a:buNone/>
            </a:pPr>
            <a:r>
              <a:rPr lang="en-US" sz="3888" b="1" dirty="0">
                <a:solidFill>
                  <a:srgbClr val="F8FAFC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GitHub Trending 第一名</a:t>
            </a:r>
            <a:pPr indent="0" marL="0">
              <a:lnSpc>
                <a:spcPct val="100000"/>
              </a:lnSpc>
              <a:spcBef>
                <a:spcPts val="360"/>
              </a:spcBef>
              <a:buNone/>
            </a:pPr>
            <a:endParaRPr lang="en-US" sz="1152" dirty="0"/>
          </a:p>
          <a:p>
            <a:pPr indent="0" marL="0">
              <a:lnSpc>
                <a:spcPct val="100000"/>
              </a:lnSpc>
              <a:spcBef>
                <a:spcPts val="360"/>
              </a:spcBef>
              <a:buNone/>
            </a:pPr>
            <a:r>
              <a:rPr lang="en-US" sz="3888" b="1" dirty="0">
                <a:solidFill>
                  <a:srgbClr val="F8FAFC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到底值不值得用</a:t>
            </a:r>
            <a:endParaRPr lang="en-US" sz="1152" dirty="0"/>
          </a:p>
        </p:txBody>
      </p:sp>
      <p:sp>
        <p:nvSpPr>
          <p:cNvPr id="4" name="Text 2"/>
          <p:cNvSpPr/>
          <p:nvPr/>
        </p:nvSpPr>
        <p:spPr>
          <a:xfrm>
            <a:off x="640080" y="3931920"/>
            <a:ext cx="7863840" cy="594360"/>
          </a:xfrm>
          <a:prstGeom prst="rect">
            <a:avLst/>
          </a:prstGeom>
          <a:noFill/>
          <a:ln/>
        </p:spPr>
        <p:txBody>
          <a:bodyPr wrap="square" lIns="91440" tIns="91440" rIns="91440" bIns="91440" rtlCol="0" anchor="t">
            <a:spAutoFit/>
          </a:bodyPr>
          <a:lstStyle/>
          <a:p>
            <a:pPr indent="0" marL="0">
              <a:lnSpc>
                <a:spcPct val="100000"/>
              </a:lnSpc>
              <a:spcBef>
                <a:spcPts val="360"/>
              </a:spcBef>
              <a:buNone/>
            </a:pPr>
            <a:r>
              <a:rPr lang="en-US" sz="1800" dirty="0">
                <a:solidFill>
                  <a:srgbClr val="CBD5E1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一堂 4 页微课 · 事实核验 · 真实安装 · 可复查成果</a:t>
            </a:r>
            <a:endParaRPr lang="en-US" sz="1152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 name="Slide 2">
    <p:bg>
      <p:bgPr>
        <a:solidFill>
          <a:srgbClr val="08111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57200"/>
            <a:ext cx="7863840" cy="731520"/>
          </a:xfrm>
          <a:prstGeom prst="rect">
            <a:avLst/>
          </a:prstGeom>
          <a:noFill/>
          <a:ln/>
        </p:spPr>
        <p:txBody>
          <a:bodyPr wrap="square" lIns="91440" tIns="91440" rIns="91440" bIns="91440" rtlCol="0" anchor="t">
            <a:spAutoFit/>
          </a:bodyPr>
          <a:lstStyle/>
          <a:p>
            <a:pPr indent="0" marL="0">
              <a:lnSpc>
                <a:spcPct val="100000"/>
              </a:lnSpc>
              <a:spcBef>
                <a:spcPts val="360"/>
              </a:spcBef>
              <a:buNone/>
            </a:pPr>
            <a:r>
              <a:rPr lang="en-US" sz="3168" b="1" dirty="0">
                <a:solidFill>
                  <a:srgbClr val="F8FAFC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先做三件事</a:t>
            </a:r>
            <a:endParaRPr lang="en-US" sz="1152" dirty="0"/>
          </a:p>
        </p:txBody>
      </p:sp>
      <p:sp>
        <p:nvSpPr>
          <p:cNvPr id="3" name="Text 1"/>
          <p:cNvSpPr/>
          <p:nvPr/>
        </p:nvSpPr>
        <p:spPr>
          <a:xfrm>
            <a:off x="640080" y="1508760"/>
            <a:ext cx="2468880" cy="2286000"/>
          </a:xfrm>
          <a:prstGeom prst="rect">
            <a:avLst/>
          </a:prstGeom>
          <a:noFill/>
          <a:ln/>
        </p:spPr>
        <p:txBody>
          <a:bodyPr wrap="square" lIns="91440" tIns="91440" rIns="91440" bIns="91440" rtlCol="0" anchor="t">
            <a:spAutoFit/>
          </a:bodyPr>
          <a:lstStyle/>
          <a:p>
            <a:pPr indent="0" marL="0">
              <a:lnSpc>
                <a:spcPct val="100000"/>
              </a:lnSpc>
              <a:spcBef>
                <a:spcPts val="360"/>
              </a:spcBef>
              <a:buNone/>
            </a:pPr>
            <a:r>
              <a:rPr lang="en-US" sz="1800" b="1" dirty="0">
                <a:solidFill>
                  <a:srgbClr val="22D3EE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01 看来源</a:t>
            </a:r>
            <a:pPr indent="0" marL="0">
              <a:lnSpc>
                <a:spcPct val="100000"/>
              </a:lnSpc>
              <a:spcBef>
                <a:spcPts val="360"/>
              </a:spcBef>
              <a:buNone/>
            </a:pPr>
            <a:endParaRPr lang="en-US" sz="1152" dirty="0"/>
          </a:p>
          <a:p>
            <a:pPr indent="0" marL="0">
              <a:lnSpc>
                <a:spcPct val="100000"/>
              </a:lnSpc>
              <a:spcBef>
                <a:spcPts val="360"/>
              </a:spcBef>
              <a:buNone/>
            </a:pPr>
            <a:r>
              <a:rPr lang="en-US" sz="1800" dirty="0">
                <a:solidFill>
                  <a:srgbClr val="22D3EE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找到官方仓库、许可证、维护状态和作者账号</a:t>
            </a:r>
            <a:endParaRPr lang="en-US" sz="1152" dirty="0"/>
          </a:p>
        </p:txBody>
      </p:sp>
      <p:sp>
        <p:nvSpPr>
          <p:cNvPr id="4" name="Text 2"/>
          <p:cNvSpPr/>
          <p:nvPr/>
        </p:nvSpPr>
        <p:spPr>
          <a:xfrm>
            <a:off x="3337560" y="1508760"/>
            <a:ext cx="2468880" cy="2286000"/>
          </a:xfrm>
          <a:prstGeom prst="rect">
            <a:avLst/>
          </a:prstGeom>
          <a:noFill/>
          <a:ln/>
        </p:spPr>
        <p:txBody>
          <a:bodyPr wrap="square" lIns="91440" tIns="91440" rIns="91440" bIns="91440" rtlCol="0" anchor="t">
            <a:spAutoFit/>
          </a:bodyPr>
          <a:lstStyle/>
          <a:p>
            <a:pPr indent="0" marL="0">
              <a:lnSpc>
                <a:spcPct val="100000"/>
              </a:lnSpc>
              <a:spcBef>
                <a:spcPts val="360"/>
              </a:spcBef>
              <a:buNone/>
            </a:pPr>
            <a:r>
              <a:rPr lang="en-US" sz="1800" b="1" dirty="0">
                <a:solidFill>
                  <a:srgbClr val="38BDF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02 真安装</a:t>
            </a:r>
            <a:pPr indent="0" marL="0">
              <a:lnSpc>
                <a:spcPct val="100000"/>
              </a:lnSpc>
              <a:spcBef>
                <a:spcPts val="360"/>
              </a:spcBef>
              <a:buNone/>
            </a:pPr>
            <a:endParaRPr lang="en-US" sz="1152" dirty="0"/>
          </a:p>
          <a:p>
            <a:pPr indent="0" marL="0">
              <a:lnSpc>
                <a:spcPct val="100000"/>
              </a:lnSpc>
              <a:spcBef>
                <a:spcPts val="360"/>
              </a:spcBef>
              <a:buNone/>
            </a:pPr>
            <a:r>
              <a:rPr lang="en-US" sz="1800" dirty="0">
                <a:solidFill>
                  <a:srgbClr val="38BDF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保存命令、版本、退出码和失败原因</a:t>
            </a:r>
            <a:endParaRPr lang="en-US" sz="1152" dirty="0"/>
          </a:p>
        </p:txBody>
      </p:sp>
      <p:sp>
        <p:nvSpPr>
          <p:cNvPr id="5" name="Text 3"/>
          <p:cNvSpPr/>
          <p:nvPr/>
        </p:nvSpPr>
        <p:spPr>
          <a:xfrm>
            <a:off x="6035040" y="1508760"/>
            <a:ext cx="2468880" cy="2286000"/>
          </a:xfrm>
          <a:prstGeom prst="rect">
            <a:avLst/>
          </a:prstGeom>
          <a:noFill/>
          <a:ln/>
        </p:spPr>
        <p:txBody>
          <a:bodyPr wrap="square" lIns="91440" tIns="91440" rIns="91440" bIns="91440" rtlCol="0" anchor="t">
            <a:spAutoFit/>
          </a:bodyPr>
          <a:lstStyle/>
          <a:p>
            <a:pPr indent="0" marL="0">
              <a:lnSpc>
                <a:spcPct val="100000"/>
              </a:lnSpc>
              <a:spcBef>
                <a:spcPts val="360"/>
              </a:spcBef>
              <a:buNone/>
            </a:pPr>
            <a:r>
              <a:rPr lang="en-US" sz="1800" b="1" dirty="0">
                <a:solidFill>
                  <a:srgbClr val="34D399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03 留成果</a:t>
            </a:r>
            <a:pPr indent="0" marL="0">
              <a:lnSpc>
                <a:spcPct val="100000"/>
              </a:lnSpc>
              <a:spcBef>
                <a:spcPts val="360"/>
              </a:spcBef>
              <a:buNone/>
            </a:pPr>
            <a:endParaRPr lang="en-US" sz="1152" dirty="0"/>
          </a:p>
          <a:p>
            <a:pPr indent="0" marL="0">
              <a:lnSpc>
                <a:spcPct val="100000"/>
              </a:lnSpc>
              <a:spcBef>
                <a:spcPts val="360"/>
              </a:spcBef>
              <a:buNone/>
            </a:pPr>
            <a:r>
              <a:rPr lang="en-US" sz="1800" dirty="0">
                <a:solidFill>
                  <a:srgbClr val="34D399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报告、文件、截图、视频都能让别人复查</a:t>
            </a:r>
            <a:endParaRPr lang="en-US" sz="1152" dirty="0"/>
          </a:p>
        </p:txBody>
      </p:sp>
      <p:sp>
        <p:nvSpPr>
          <p:cNvPr id="6" name="Text 4"/>
          <p:cNvSpPr/>
          <p:nvPr/>
        </p:nvSpPr>
        <p:spPr>
          <a:xfrm>
            <a:off x="640080" y="4251960"/>
            <a:ext cx="7863840" cy="502920"/>
          </a:xfrm>
          <a:prstGeom prst="rect">
            <a:avLst/>
          </a:prstGeom>
          <a:noFill/>
          <a:ln/>
        </p:spPr>
        <p:txBody>
          <a:bodyPr wrap="square" lIns="91440" tIns="91440" rIns="91440" bIns="91440" rtlCol="0" anchor="t">
            <a:spAutoFit/>
          </a:bodyPr>
          <a:lstStyle/>
          <a:p>
            <a:pPr indent="0" marL="0">
              <a:lnSpc>
                <a:spcPct val="100000"/>
              </a:lnSpc>
              <a:spcBef>
                <a:spcPts val="360"/>
              </a:spcBef>
              <a:buNone/>
            </a:pPr>
            <a:r>
              <a:rPr lang="en-US" sz="1800" dirty="0">
                <a:solidFill>
                  <a:srgbClr val="FBBF24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Star 是信号，退出码和成果才是证据。</a:t>
            </a:r>
            <a:endParaRPr lang="en-US" sz="1152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 name="Slide 3">
    <p:bg>
      <p:bgPr>
        <a:solidFill>
          <a:srgbClr val="08111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57200"/>
            <a:ext cx="7863840" cy="822960"/>
          </a:xfrm>
          <a:prstGeom prst="rect">
            <a:avLst/>
          </a:prstGeom>
          <a:noFill/>
          <a:ln/>
        </p:spPr>
        <p:txBody>
          <a:bodyPr wrap="square" lIns="91440" tIns="91440" rIns="91440" bIns="91440" rtlCol="0" anchor="t">
            <a:spAutoFit/>
          </a:bodyPr>
          <a:lstStyle/>
          <a:p>
            <a:pPr indent="0" marL="0">
              <a:lnSpc>
                <a:spcPct val="100000"/>
              </a:lnSpc>
              <a:spcBef>
                <a:spcPts val="360"/>
              </a:spcBef>
              <a:buNone/>
            </a:pPr>
            <a:r>
              <a:rPr lang="en-US" sz="2736" b="1" dirty="0">
                <a:solidFill>
                  <a:srgbClr val="F8FAFC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今天把这套方法用在 OpenMAIC</a:t>
            </a:r>
            <a:endParaRPr lang="en-US" sz="1152" dirty="0"/>
          </a:p>
        </p:txBody>
      </p:sp>
      <p:sp>
        <p:nvSpPr>
          <p:cNvPr id="3" name="Text 1"/>
          <p:cNvSpPr/>
          <p:nvPr/>
        </p:nvSpPr>
        <p:spPr>
          <a:xfrm>
            <a:off x="822960" y="1508760"/>
            <a:ext cx="7498080" cy="2560320"/>
          </a:xfrm>
          <a:prstGeom prst="rect">
            <a:avLst/>
          </a:prstGeom>
          <a:noFill/>
          <a:ln/>
        </p:spPr>
        <p:txBody>
          <a:bodyPr wrap="square" lIns="91440" tIns="91440" rIns="91440" bIns="91440" rtlCol="0" anchor="t">
            <a:spAutoFit/>
          </a:bodyPr>
          <a:lstStyle/>
          <a:p>
            <a:pPr indent="0" marL="0">
              <a:lnSpc>
                <a:spcPct val="100000"/>
              </a:lnSpc>
              <a:spcBef>
                <a:spcPts val="360"/>
              </a:spcBef>
              <a:buNone/>
            </a:pPr>
            <a:r>
              <a:rPr lang="en-US" sz="1944" b="1" dirty="0">
                <a:solidFill>
                  <a:srgbClr val="DBEAFE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官方源码</a:t>
            </a:r>
            <a:pPr indent="0" marL="0">
              <a:lnSpc>
                <a:spcPct val="100000"/>
              </a:lnSpc>
              <a:spcBef>
                <a:spcPts val="360"/>
              </a:spcBef>
              <a:buNone/>
            </a:pPr>
            <a:r>
              <a:rPr lang="en-US" sz="1944" dirty="0">
                <a:solidFill>
                  <a:srgbClr val="DBEAFE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  固定到提交 dfebbcf</a:t>
            </a:r>
            <a:endParaRPr lang="en-US" sz="1152" dirty="0"/>
          </a:p>
          <a:p>
            <a:pPr indent="0" marL="0">
              <a:lnSpc>
                <a:spcPct val="100000"/>
              </a:lnSpc>
              <a:spcBef>
                <a:spcPts val="360"/>
              </a:spcBef>
              <a:buNone/>
            </a:pPr>
            <a:r>
              <a:rPr lang="en-US" sz="1944" b="1" dirty="0">
                <a:solidFill>
                  <a:srgbClr val="DBEAFE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安装</a:t>
            </a:r>
            <a:pPr indent="0" marL="0">
              <a:lnSpc>
                <a:spcPct val="100000"/>
              </a:lnSpc>
              <a:spcBef>
                <a:spcPts val="360"/>
              </a:spcBef>
              <a:buNone/>
            </a:pPr>
            <a:r>
              <a:rPr lang="en-US" sz="1944" dirty="0">
                <a:solidFill>
                  <a:srgbClr val="DBEAFE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  锁文件与工作区包完成</a:t>
            </a:r>
            <a:endParaRPr lang="en-US" sz="1152" dirty="0"/>
          </a:p>
          <a:p>
            <a:pPr indent="0" marL="0">
              <a:lnSpc>
                <a:spcPct val="100000"/>
              </a:lnSpc>
              <a:spcBef>
                <a:spcPts val="360"/>
              </a:spcBef>
              <a:buNone/>
            </a:pPr>
            <a:r>
              <a:rPr lang="en-US" sz="1944" b="1" dirty="0">
                <a:solidFill>
                  <a:srgbClr val="DBEAFE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导出</a:t>
            </a:r>
            <a:pPr indent="0" marL="0">
              <a:lnSpc>
                <a:spcPct val="100000"/>
              </a:lnSpc>
              <a:spcBef>
                <a:spcPts val="360"/>
              </a:spcBef>
              <a:buNone/>
            </a:pPr>
            <a:r>
              <a:rPr lang="en-US" sz="1944" dirty="0">
                <a:solidFill>
                  <a:srgbClr val="DBEAFE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  使用项目自己的 buildPptxBlob</a:t>
            </a:r>
            <a:endParaRPr lang="en-US" sz="1152" dirty="0"/>
          </a:p>
          <a:p>
            <a:pPr indent="0" marL="0">
              <a:lnSpc>
                <a:spcPct val="100000"/>
              </a:lnSpc>
              <a:spcBef>
                <a:spcPts val="360"/>
              </a:spcBef>
              <a:buNone/>
            </a:pPr>
            <a:r>
              <a:rPr lang="en-US" sz="1944" b="1" dirty="0">
                <a:solidFill>
                  <a:srgbClr val="DBEAFE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成果</a:t>
            </a:r>
            <a:pPr indent="0" marL="0">
              <a:lnSpc>
                <a:spcPct val="100000"/>
              </a:lnSpc>
              <a:spcBef>
                <a:spcPts val="360"/>
              </a:spcBef>
              <a:buNone/>
            </a:pPr>
            <a:r>
              <a:rPr lang="en-US" sz="1944" dirty="0">
                <a:solidFill>
                  <a:srgbClr val="DBEAFE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  这份 PPTX 与机器可读验证结果</a:t>
            </a:r>
            <a:endParaRPr lang="en-US" sz="1152" dirty="0"/>
          </a:p>
        </p:txBody>
      </p:sp>
      <p:sp>
        <p:nvSpPr>
          <p:cNvPr id="4" name="Text 2"/>
          <p:cNvSpPr/>
          <p:nvPr/>
        </p:nvSpPr>
        <p:spPr>
          <a:xfrm>
            <a:off x="640080" y="4297680"/>
            <a:ext cx="7863840" cy="502920"/>
          </a:xfrm>
          <a:prstGeom prst="rect">
            <a:avLst/>
          </a:prstGeom>
          <a:noFill/>
          <a:ln/>
        </p:spPr>
        <p:txBody>
          <a:bodyPr wrap="square" lIns="91440" tIns="91440" rIns="91440" bIns="91440" rtlCol="0" anchor="t">
            <a:spAutoFit/>
          </a:bodyPr>
          <a:lstStyle/>
          <a:p>
            <a:pPr indent="0" marL="0">
              <a:lnSpc>
                <a:spcPct val="100000"/>
              </a:lnSpc>
              <a:spcBef>
                <a:spcPts val="360"/>
              </a:spcBef>
              <a:buNone/>
            </a:pPr>
            <a:r>
              <a:rPr lang="en-US" sz="1584" dirty="0">
                <a:solidFill>
                  <a:srgbClr val="FBBF24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没有填写任何付费 API，也没有假装跑通多智能体生成。</a:t>
            </a:r>
            <a:endParaRPr lang="en-US" sz="1152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 name="Slide 4">
    <p:bg>
      <p:bgPr>
        <a:solidFill>
          <a:srgbClr val="08111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57200"/>
            <a:ext cx="7863840" cy="685800"/>
          </a:xfrm>
          <a:prstGeom prst="rect">
            <a:avLst/>
          </a:prstGeom>
          <a:noFill/>
          <a:ln/>
        </p:spPr>
        <p:txBody>
          <a:bodyPr wrap="square" lIns="91440" tIns="91440" rIns="91440" bIns="91440" rtlCol="0" anchor="t">
            <a:spAutoFit/>
          </a:bodyPr>
          <a:lstStyle/>
          <a:p>
            <a:pPr indent="0" marL="0">
              <a:lnSpc>
                <a:spcPct val="100000"/>
              </a:lnSpc>
              <a:spcBef>
                <a:spcPts val="360"/>
              </a:spcBef>
              <a:buNone/>
            </a:pPr>
            <a:r>
              <a:rPr lang="en-US" sz="3168" b="1" dirty="0">
                <a:solidFill>
                  <a:srgbClr val="F8FAFC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小测验</a:t>
            </a:r>
            <a:endParaRPr lang="en-US" sz="1152" dirty="0"/>
          </a:p>
        </p:txBody>
      </p:sp>
      <p:sp>
        <p:nvSpPr>
          <p:cNvPr id="3" name="Text 1"/>
          <p:cNvSpPr/>
          <p:nvPr/>
        </p:nvSpPr>
        <p:spPr>
          <a:xfrm>
            <a:off x="640080" y="1325880"/>
            <a:ext cx="7863840" cy="777240"/>
          </a:xfrm>
          <a:prstGeom prst="rect">
            <a:avLst/>
          </a:prstGeom>
          <a:noFill/>
          <a:ln/>
        </p:spPr>
        <p:txBody>
          <a:bodyPr wrap="square" lIns="91440" tIns="91440" rIns="91440" bIns="91440" rtlCol="0" anchor="t">
            <a:spAutoFit/>
          </a:bodyPr>
          <a:lstStyle/>
          <a:p>
            <a:pPr indent="0" marL="0">
              <a:lnSpc>
                <a:spcPct val="100000"/>
              </a:lnSpc>
              <a:spcBef>
                <a:spcPts val="360"/>
              </a:spcBef>
              <a:buNone/>
            </a:pPr>
            <a:r>
              <a:rPr lang="en-US" sz="2160" dirty="0">
                <a:solidFill>
                  <a:srgbClr val="DBEAFE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一个项目冲上 Trending，下面哪项最能证明它真的可用</a:t>
            </a:r>
            <a:endParaRPr lang="en-US" sz="1152" dirty="0"/>
          </a:p>
        </p:txBody>
      </p:sp>
      <p:sp>
        <p:nvSpPr>
          <p:cNvPr id="4" name="Text 2"/>
          <p:cNvSpPr/>
          <p:nvPr/>
        </p:nvSpPr>
        <p:spPr>
          <a:xfrm>
            <a:off x="1005840" y="2377440"/>
            <a:ext cx="7132320" cy="1737360"/>
          </a:xfrm>
          <a:prstGeom prst="rect">
            <a:avLst/>
          </a:prstGeom>
          <a:noFill/>
          <a:ln/>
        </p:spPr>
        <p:txBody>
          <a:bodyPr wrap="square" lIns="91440" tIns="91440" rIns="91440" bIns="91440" rtlCol="0" anchor="t">
            <a:spAutoFit/>
          </a:bodyPr>
          <a:lstStyle/>
          <a:p>
            <a:pPr indent="0" marL="0">
              <a:lnSpc>
                <a:spcPct val="100000"/>
              </a:lnSpc>
              <a:spcBef>
                <a:spcPts val="360"/>
              </a:spcBef>
              <a:buNone/>
            </a:pPr>
            <a:r>
              <a:rPr lang="en-US" sz="2016" dirty="0">
                <a:solidFill>
                  <a:srgbClr val="22D3EE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A  当天新增 Star</a:t>
            </a:r>
            <a:endParaRPr lang="en-US" sz="1152" dirty="0"/>
          </a:p>
          <a:p>
            <a:pPr indent="0" marL="0">
              <a:lnSpc>
                <a:spcPct val="100000"/>
              </a:lnSpc>
              <a:spcBef>
                <a:spcPts val="360"/>
              </a:spcBef>
              <a:buNone/>
            </a:pPr>
            <a:r>
              <a:rPr lang="en-US" sz="2016" dirty="0">
                <a:solidFill>
                  <a:srgbClr val="22D3EE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B  作者粉丝数</a:t>
            </a:r>
            <a:endParaRPr lang="en-US" sz="1152" dirty="0"/>
          </a:p>
          <a:p>
            <a:pPr indent="0" marL="0">
              <a:lnSpc>
                <a:spcPct val="100000"/>
              </a:lnSpc>
              <a:spcBef>
                <a:spcPts val="360"/>
              </a:spcBef>
              <a:buNone/>
            </a:pPr>
            <a:r>
              <a:rPr lang="en-US" sz="2016" b="1" dirty="0">
                <a:solidFill>
                  <a:srgbClr val="22D3EE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C  可复现安装记录与真实成果</a:t>
            </a:r>
            <a:endParaRPr lang="en-US" sz="1152" dirty="0"/>
          </a:p>
        </p:txBody>
      </p:sp>
      <p:sp>
        <p:nvSpPr>
          <p:cNvPr id="5" name="Text 3"/>
          <p:cNvSpPr/>
          <p:nvPr/>
        </p:nvSpPr>
        <p:spPr>
          <a:xfrm>
            <a:off x="640080" y="4389120"/>
            <a:ext cx="7863840" cy="457200"/>
          </a:xfrm>
          <a:prstGeom prst="rect">
            <a:avLst/>
          </a:prstGeom>
          <a:noFill/>
          <a:ln/>
        </p:spPr>
        <p:txBody>
          <a:bodyPr wrap="square" lIns="91440" tIns="91440" rIns="91440" bIns="91440" rtlCol="0" anchor="t">
            <a:spAutoFit/>
          </a:bodyPr>
          <a:lstStyle/>
          <a:p>
            <a:pPr indent="0" marL="0">
              <a:lnSpc>
                <a:spcPct val="100000"/>
              </a:lnSpc>
              <a:spcBef>
                <a:spcPts val="360"/>
              </a:spcBef>
              <a:buNone/>
            </a:pPr>
            <a:r>
              <a:rPr lang="en-US" sz="1584" dirty="0">
                <a:solidFill>
                  <a:srgbClr val="34D399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答案 C · 明天继续从榜单最高位顺序往下测</a:t>
            </a:r>
            <a:endParaRPr lang="en-US" sz="1152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2026-08-31T08:03:25Z</dcterms:created>
  <dcterms:modified xsi:type="dcterms:W3CDTF">2026-08-31T08:03:25Z</dcterms:modified>
</cp:coreProperties>
</file>